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32"/>
  </p:notesMasterIdLst>
  <p:sldIdLst>
    <p:sldId id="256" r:id="rId2"/>
    <p:sldId id="258" r:id="rId3"/>
    <p:sldId id="264" r:id="rId4"/>
    <p:sldId id="339" r:id="rId5"/>
    <p:sldId id="265" r:id="rId6"/>
    <p:sldId id="313" r:id="rId7"/>
    <p:sldId id="312" r:id="rId8"/>
    <p:sldId id="309" r:id="rId9"/>
    <p:sldId id="271" r:id="rId10"/>
    <p:sldId id="270" r:id="rId11"/>
    <p:sldId id="299" r:id="rId12"/>
    <p:sldId id="274" r:id="rId13"/>
    <p:sldId id="275" r:id="rId14"/>
    <p:sldId id="276" r:id="rId15"/>
    <p:sldId id="277" r:id="rId16"/>
    <p:sldId id="297" r:id="rId17"/>
    <p:sldId id="298" r:id="rId18"/>
    <p:sldId id="283" r:id="rId19"/>
    <p:sldId id="308" r:id="rId20"/>
    <p:sldId id="282" r:id="rId21"/>
    <p:sldId id="307" r:id="rId22"/>
    <p:sldId id="289" r:id="rId23"/>
    <p:sldId id="319" r:id="rId24"/>
    <p:sldId id="320" r:id="rId25"/>
    <p:sldId id="321" r:id="rId26"/>
    <p:sldId id="322" r:id="rId27"/>
    <p:sldId id="324" r:id="rId28"/>
    <p:sldId id="325" r:id="rId29"/>
    <p:sldId id="326" r:id="rId30"/>
    <p:sldId id="334" r:id="rId31"/>
  </p:sldIdLst>
  <p:sldSz cx="6858000" cy="9144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324" autoAdjust="0"/>
    <p:restoredTop sz="94444" autoAdjust="0"/>
  </p:normalViewPr>
  <p:slideViewPr>
    <p:cSldViewPr>
      <p:cViewPr varScale="1">
        <p:scale>
          <a:sx n="31" d="100"/>
          <a:sy n="31" d="100"/>
        </p:scale>
        <p:origin x="2034" y="6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408" cy="500549"/>
          </a:xfrm>
          <a:prstGeom prst="rect">
            <a:avLst/>
          </a:prstGeom>
        </p:spPr>
        <p:txBody>
          <a:bodyPr vert="horz" lIns="89191" tIns="44595" rIns="89191" bIns="4459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215" y="0"/>
            <a:ext cx="2984408" cy="500549"/>
          </a:xfrm>
          <a:prstGeom prst="rect">
            <a:avLst/>
          </a:prstGeom>
        </p:spPr>
        <p:txBody>
          <a:bodyPr vert="horz" lIns="89191" tIns="44595" rIns="89191" bIns="44595" rtlCol="0"/>
          <a:lstStyle>
            <a:lvl1pPr algn="r">
              <a:defRPr sz="1200"/>
            </a:lvl1pPr>
          </a:lstStyle>
          <a:p>
            <a:fld id="{3E39E027-B4A8-45E0-93FA-E096EA0F177B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35175" y="750888"/>
            <a:ext cx="2819400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191" tIns="44595" rIns="89191" bIns="4459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355" y="4759876"/>
            <a:ext cx="5511453" cy="4509602"/>
          </a:xfrm>
          <a:prstGeom prst="rect">
            <a:avLst/>
          </a:prstGeom>
        </p:spPr>
        <p:txBody>
          <a:bodyPr vert="horz" lIns="89191" tIns="44595" rIns="89191" bIns="4459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518198"/>
            <a:ext cx="2984408" cy="500549"/>
          </a:xfrm>
          <a:prstGeom prst="rect">
            <a:avLst/>
          </a:prstGeom>
        </p:spPr>
        <p:txBody>
          <a:bodyPr vert="horz" lIns="89191" tIns="44595" rIns="89191" bIns="4459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215" y="9518198"/>
            <a:ext cx="2984408" cy="500549"/>
          </a:xfrm>
          <a:prstGeom prst="rect">
            <a:avLst/>
          </a:prstGeom>
        </p:spPr>
        <p:txBody>
          <a:bodyPr vert="horz" lIns="89191" tIns="44595" rIns="89191" bIns="44595" rtlCol="0" anchor="b"/>
          <a:lstStyle>
            <a:lvl1pPr algn="r">
              <a:defRPr sz="1200"/>
            </a:lvl1pPr>
          </a:lstStyle>
          <a:p>
            <a:fld id="{DE19018E-0252-41A8-92BE-0CDA048D99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543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19018E-0252-41A8-92BE-0CDA048D99D3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5DCD-8690-4858-852C-F56A4805BDFA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88377-8FEF-44B7-91C3-A6218624AB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5DCD-8690-4858-852C-F56A4805BDFA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88377-8FEF-44B7-91C3-A6218624AB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5DCD-8690-4858-852C-F56A4805BDFA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88377-8FEF-44B7-91C3-A6218624AB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5DCD-8690-4858-852C-F56A4805BDFA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88377-8FEF-44B7-91C3-A6218624AB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5DCD-8690-4858-852C-F56A4805BDFA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88377-8FEF-44B7-91C3-A6218624AB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5DCD-8690-4858-852C-F56A4805BDFA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88377-8FEF-44B7-91C3-A6218624AB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5DCD-8690-4858-852C-F56A4805BDFA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88377-8FEF-44B7-91C3-A6218624AB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5DCD-8690-4858-852C-F56A4805BDFA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88377-8FEF-44B7-91C3-A6218624AB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5DCD-8690-4858-852C-F56A4805BDFA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88377-8FEF-44B7-91C3-A6218624AB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5DCD-8690-4858-852C-F56A4805BDFA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88377-8FEF-44B7-91C3-A6218624AB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5DCD-8690-4858-852C-F56A4805BDFA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88377-8FEF-44B7-91C3-A6218624AB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2F5DCD-8690-4858-852C-F56A4805BDFA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588377-8FEF-44B7-91C3-A6218624AB9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img0.liveinternet.ru/images/attach/c/8/104/805/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226078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32549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rgbClr val="603B1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3200" b="1" dirty="0" smtClean="0">
                <a:solidFill>
                  <a:srgbClr val="603B1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200" b="1" dirty="0">
                <a:solidFill>
                  <a:srgbClr val="603B1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3200" b="1" dirty="0">
                <a:solidFill>
                  <a:srgbClr val="603B1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800" b="1" dirty="0" smtClean="0">
                <a:solidFill>
                  <a:srgbClr val="603B1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МУНИЦИПАЛЬНОЕ  </a:t>
            </a:r>
            <a:r>
              <a:rPr lang="ru-RU" sz="1800" b="1" dirty="0">
                <a:solidFill>
                  <a:srgbClr val="603B1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БЮДЖЕТНОЕ </a:t>
            </a:r>
            <a:r>
              <a:rPr lang="ru-RU" sz="1800" b="1" dirty="0" smtClean="0">
                <a:solidFill>
                  <a:srgbClr val="603B1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ДОШКОЛЬНОЕ </a:t>
            </a:r>
            <a:r>
              <a:rPr lang="ru-RU" sz="1800" b="1" dirty="0">
                <a:solidFill>
                  <a:srgbClr val="603B1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ОБРАЗОВАТЕЛЬНОЕ </a:t>
            </a:r>
            <a:r>
              <a:rPr lang="ru-RU" sz="1800" b="1" dirty="0" smtClean="0">
                <a:solidFill>
                  <a:srgbClr val="603B1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УЧРЕЖДЕНИЕ  Д/С  №1  «УЛЫБКА»</a:t>
            </a:r>
            <a:br>
              <a:rPr lang="ru-RU" sz="1800" b="1" dirty="0" smtClean="0">
                <a:solidFill>
                  <a:srgbClr val="603B1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800" b="1" dirty="0" err="1" smtClean="0">
                <a:solidFill>
                  <a:srgbClr val="603B1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с.ГЕДЖУХ</a:t>
            </a:r>
            <a:r>
              <a:rPr lang="ru-RU" sz="1800" b="1" dirty="0" smtClean="0">
                <a:solidFill>
                  <a:srgbClr val="603B1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, ДЕРБЕНТСКОГО РАЙОНА</a:t>
            </a:r>
            <a:br>
              <a:rPr lang="ru-RU" sz="1800" b="1" dirty="0" smtClean="0">
                <a:solidFill>
                  <a:srgbClr val="603B1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200" b="1" dirty="0">
                <a:solidFill>
                  <a:srgbClr val="603B1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3200" b="1" dirty="0">
                <a:solidFill>
                  <a:srgbClr val="603B1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4704" y="1763688"/>
            <a:ext cx="5328592" cy="108012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Портфолио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к конкурсу Воспитатель года - 2021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56792" y="7236296"/>
            <a:ext cx="4032448" cy="95410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8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Ходжаева Милана</a:t>
            </a:r>
            <a:endParaRPr lang="ru-RU" sz="28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>
              <a:defRPr/>
            </a:pPr>
            <a:r>
              <a:rPr lang="ru-RU" sz="2800" b="1" i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Низамиевна</a:t>
            </a:r>
            <a:endParaRPr lang="ru-RU" sz="2800" b="1" i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3009" name="Picture 1" descr="C:\Users\Икрам\Downloads\image-03-03-21-03-28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28800" y="2915816"/>
            <a:ext cx="3672408" cy="43204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https://img0.liveinternet.ru/images/attach/c/8/104/805/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pic>
        <p:nvPicPr>
          <p:cNvPr id="3276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80" y="539552"/>
            <a:ext cx="3816424" cy="35283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36912" y="4355976"/>
            <a:ext cx="3600399" cy="43924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img0.liveinternet.ru/images/attach/c/8/104/805/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задачи и направления работы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6672" y="1691680"/>
            <a:ext cx="5976664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ru-RU" sz="1600" b="1" dirty="0" smtClean="0"/>
              <a:t> 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Организация предметно – развивающей речевой  среды с учетом ФГОС ДО;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Организация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коррекционно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образовательного процесса в соответствии с ФГОС ДО;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Создание специальных условий обучения  и воспитания детей с ТНР;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Использование специальных образовательных программ и методов обучения и воспитания;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Применение специальных методических пособий и дидактических материалов, технических средств  обучения и развития;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Специальное построение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коррекционно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образовательного процесса на основе адекватных  возрасту специфических детских видов деятельности.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img0.liveinternet.ru/images/attach/c/8/104/805/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179512"/>
            <a:ext cx="6172200" cy="1296144"/>
          </a:xfrm>
        </p:spPr>
        <p:txBody>
          <a:bodyPr>
            <a:normAutofit fontScale="90000"/>
          </a:bodyPr>
          <a:lstStyle/>
          <a:p>
            <a:r>
              <a:rPr lang="ru-RU" b="1" cap="none" dirty="0" smtClean="0">
                <a:solidFill>
                  <a:srgbClr val="0000CC"/>
                </a:solidFill>
                <a:effectLst/>
                <a:latin typeface="Times New Roman" pitchFamily="18" charset="0"/>
              </a:rPr>
              <a:t/>
            </a:r>
            <a:br>
              <a:rPr lang="ru-RU" b="1" cap="none" dirty="0" smtClean="0">
                <a:solidFill>
                  <a:srgbClr val="0000CC"/>
                </a:solidFill>
                <a:effectLst/>
                <a:latin typeface="Times New Roman" pitchFamily="18" charset="0"/>
              </a:rPr>
            </a:br>
            <a:r>
              <a:rPr lang="ru-RU" sz="3600" b="1" cap="none" dirty="0" smtClean="0">
                <a:solidFill>
                  <a:srgbClr val="0000CC"/>
                </a:solidFill>
                <a:effectLst/>
                <a:latin typeface="Times New Roman" pitchFamily="18" charset="0"/>
              </a:rPr>
              <a:t>Формы организации работы:</a:t>
            </a:r>
            <a:r>
              <a:rPr lang="ru-RU" b="1" cap="none" dirty="0" smtClean="0">
                <a:solidFill>
                  <a:srgbClr val="0000CC"/>
                </a:solidFill>
                <a:effectLst/>
                <a:latin typeface="Times New Roman" pitchFamily="18" charset="0"/>
              </a:rPr>
              <a:t/>
            </a:r>
            <a:br>
              <a:rPr lang="ru-RU" b="1" cap="none" dirty="0" smtClean="0">
                <a:solidFill>
                  <a:srgbClr val="0000CC"/>
                </a:solidFill>
                <a:effectLst/>
                <a:latin typeface="Times New Roman" pitchFamily="18" charset="0"/>
              </a:rPr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76672" y="1331640"/>
            <a:ext cx="61206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70C0"/>
                </a:solidFill>
              </a:rPr>
              <a:t> Индивидуальные</a:t>
            </a: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>
                <a:solidFill>
                  <a:srgbClr val="0070C0"/>
                </a:solidFill>
              </a:rPr>
              <a:t>занятия;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400" b="1" dirty="0">
                <a:solidFill>
                  <a:srgbClr val="0070C0"/>
                </a:solidFill>
              </a:rPr>
              <a:t>индивидуально-подгрупповые занятия</a:t>
            </a:r>
            <a:r>
              <a:rPr lang="ru-RU" b="1" dirty="0" smtClean="0">
                <a:solidFill>
                  <a:srgbClr val="0070C0"/>
                </a:solidFill>
              </a:rPr>
              <a:t>;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3" cstate="print"/>
          <a:srcRect r="-1613" b="15280"/>
          <a:stretch>
            <a:fillRect/>
          </a:stretch>
        </p:blipFill>
        <p:spPr bwMode="auto">
          <a:xfrm>
            <a:off x="764704" y="2987824"/>
            <a:ext cx="2736304" cy="26928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4" descr="C:\Users\Икрам\Downloads\903461a9da5d2dce467b35c690115b0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680" y="6012160"/>
            <a:ext cx="3089809" cy="26642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3" descr="C:\Users\Икрам\Downloads\059bce46893ea82be316d8ff11bbf3d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33056" y="3563888"/>
            <a:ext cx="2736304" cy="30963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https://img0.liveinternet.ru/images/attach/c/8/104/805/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6" name="Овал 5"/>
          <p:cNvSpPr/>
          <p:nvPr/>
        </p:nvSpPr>
        <p:spPr>
          <a:xfrm>
            <a:off x="1484784" y="2915816"/>
            <a:ext cx="3960440" cy="324036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tabLst>
                <a:tab pos="342900" algn="l"/>
              </a:tabLst>
              <a:defRPr/>
            </a:pPr>
            <a:r>
              <a:rPr lang="ru-RU" sz="2000" b="1" dirty="0">
                <a:solidFill>
                  <a:srgbClr val="FFFFFF"/>
                </a:solidFill>
                <a:latin typeface="Arial Black" pitchFamily="34" charset="0"/>
                <a:cs typeface="Times New Roman" pitchFamily="18" charset="0"/>
              </a:rPr>
              <a:t>Используемые современные образовательные технологии</a:t>
            </a:r>
          </a:p>
        </p:txBody>
      </p:sp>
      <p:sp>
        <p:nvSpPr>
          <p:cNvPr id="4" name="Блок-схема: сохраненные данные 3"/>
          <p:cNvSpPr/>
          <p:nvPr/>
        </p:nvSpPr>
        <p:spPr>
          <a:xfrm>
            <a:off x="188640" y="899592"/>
            <a:ext cx="3140968" cy="2304256"/>
          </a:xfrm>
          <a:prstGeom prst="flowChartOnlineStorag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FFFFFF"/>
                </a:solidFill>
                <a:latin typeface="Arial Black" pitchFamily="34" charset="0"/>
                <a:cs typeface="Arial" charset="0"/>
              </a:rPr>
              <a:t>Здоровье-</a:t>
            </a:r>
          </a:p>
          <a:p>
            <a:pPr algn="ctr">
              <a:defRPr/>
            </a:pPr>
            <a:r>
              <a:rPr lang="ru-RU" sz="2400" b="1" dirty="0">
                <a:solidFill>
                  <a:srgbClr val="FFFFFF"/>
                </a:solidFill>
                <a:latin typeface="Arial Black" pitchFamily="34" charset="0"/>
                <a:cs typeface="Arial" charset="0"/>
              </a:rPr>
              <a:t>сберегающие</a:t>
            </a:r>
          </a:p>
        </p:txBody>
      </p:sp>
      <p:sp>
        <p:nvSpPr>
          <p:cNvPr id="5" name="Блок-схема: сохраненные данные 4"/>
          <p:cNvSpPr/>
          <p:nvPr/>
        </p:nvSpPr>
        <p:spPr>
          <a:xfrm>
            <a:off x="3573016" y="899592"/>
            <a:ext cx="3140968" cy="2304256"/>
          </a:xfrm>
          <a:prstGeom prst="flowChartOnlineStorag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Компьютерные</a:t>
            </a:r>
            <a:endParaRPr lang="ru-RU" sz="24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Блок-схема: сохраненные данные 6"/>
          <p:cNvSpPr/>
          <p:nvPr/>
        </p:nvSpPr>
        <p:spPr>
          <a:xfrm>
            <a:off x="188640" y="6012160"/>
            <a:ext cx="3312368" cy="1872208"/>
          </a:xfrm>
          <a:prstGeom prst="flowChartOnlineStorag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smtClean="0">
                <a:solidFill>
                  <a:srgbClr val="FFFFFF"/>
                </a:solidFill>
                <a:latin typeface="Arial Black" pitchFamily="34" charset="0"/>
                <a:cs typeface="Arial" charset="0"/>
              </a:rPr>
              <a:t>Проектные</a:t>
            </a:r>
            <a:endParaRPr lang="ru-RU" sz="2400" b="1" dirty="0">
              <a:solidFill>
                <a:srgbClr val="FFFFFF"/>
              </a:solidFill>
              <a:latin typeface="Arial Black" pitchFamily="34" charset="0"/>
              <a:cs typeface="Arial" charset="0"/>
            </a:endParaRPr>
          </a:p>
        </p:txBody>
      </p:sp>
      <p:sp>
        <p:nvSpPr>
          <p:cNvPr id="8" name="Блок-схема: сохраненные данные 7"/>
          <p:cNvSpPr/>
          <p:nvPr/>
        </p:nvSpPr>
        <p:spPr>
          <a:xfrm>
            <a:off x="3501008" y="5940152"/>
            <a:ext cx="3356992" cy="1944216"/>
          </a:xfrm>
          <a:prstGeom prst="flowChartOnlineStorag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FFFFFF"/>
                </a:solidFill>
                <a:latin typeface="Arial Black" pitchFamily="34" charset="0"/>
                <a:cs typeface="Times New Roman" pitchFamily="18" charset="0"/>
              </a:rPr>
              <a:t>Технология игрового обучения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img0.liveinternet.ru/images/attach/c/8/104/805/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cap="none" dirty="0" smtClean="0">
                <a:solidFill>
                  <a:srgbClr val="0000CC"/>
                </a:solidFill>
                <a:effectLst/>
                <a:latin typeface="Times New Roman" pitchFamily="18" charset="0"/>
              </a:rPr>
              <a:t>Используемые современные образовательные технологии</a:t>
            </a:r>
            <a:endParaRPr lang="ru-RU"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76672" y="1835696"/>
            <a:ext cx="604867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Информационно-компьютерные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технологии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(ИКТ);</a:t>
            </a:r>
          </a:p>
          <a:p>
            <a:pPr>
              <a:buFont typeface="Wingdings" pitchFamily="2" charset="2"/>
              <a:buChar char="Ø"/>
            </a:pP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Здоровьесберегающие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технологии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Технология игрового обучения;</a:t>
            </a:r>
          </a:p>
          <a:p>
            <a:pPr>
              <a:buFont typeface="Wingdings" pitchFamily="2" charset="2"/>
              <a:buChar char="Ø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Проектный метод.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https://img0.liveinternet.ru/images/attach/c/8/104/805/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332656" y="150404"/>
            <a:ext cx="6336704" cy="8325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Мониторинг динамики речевого развития воспитанников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на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логопункте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МБДОУ Д/С №1«Улыбка» на 2019-2020 учеб. год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/>
              <a:t> 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Требования ФГОС ДО к  условиям реализации программы исходят из того, что формы и методы работы с дошкольниками должны обеспечивать полноценное развитие личности детей в сферах социально – коммуникативного, познавательного, речевого, художественно – эстетического и физического развития личности детей на фоне их эмоционального благополучия и положительного отношения к миру, к себе и к другим людям.</a:t>
            </a:r>
            <a:endParaRPr lang="ru-RU" sz="1100" b="1" u="sng" dirty="0" smtClean="0"/>
          </a:p>
          <a:p>
            <a:r>
              <a:rPr lang="ru-RU" sz="1400" b="1" u="sng" dirty="0" smtClean="0">
                <a:latin typeface="Times New Roman" pitchFamily="18" charset="0"/>
                <a:cs typeface="Times New Roman" pitchFamily="18" charset="0"/>
              </a:rPr>
              <a:t>Сроки проведения мониторинга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– 2 раза в год (сентябрь-май).</a:t>
            </a:r>
          </a:p>
          <a:p>
            <a:r>
              <a:rPr lang="ru-RU" sz="1400" b="1" u="sng" dirty="0" smtClean="0">
                <a:latin typeface="Times New Roman" pitchFamily="18" charset="0"/>
                <a:cs typeface="Times New Roman" pitchFamily="18" charset="0"/>
              </a:rPr>
              <a:t>Объект мониторинга: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дети 5-7 лет с нарушением речи  </a:t>
            </a:r>
          </a:p>
          <a:p>
            <a:endParaRPr lang="ru-RU" sz="1400" b="1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u="sng" dirty="0" smtClean="0">
                <a:latin typeface="Times New Roman" pitchFamily="18" charset="0"/>
                <a:cs typeface="Times New Roman" pitchFamily="18" charset="0"/>
              </a:rPr>
              <a:t>Направления мониторинга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мониторинг качества коррекционно-развивающей работы: первичная и итоговая диагностика уровня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сформированности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компонентов языковой системы, отслеживание динамики речевого развития старшего дошкольного возраста, владеющих вербальными средствами общения.</a:t>
            </a:r>
          </a:p>
          <a:p>
            <a:r>
              <a:rPr lang="ru-RU" sz="1400" b="1" u="sng" dirty="0" smtClean="0">
                <a:latin typeface="Times New Roman" pitchFamily="18" charset="0"/>
                <a:cs typeface="Times New Roman" pitchFamily="18" charset="0"/>
              </a:rPr>
              <a:t>Цель мониторинга: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выявление и оказание логопедической помощи воспитанникам с нарушением речи, оценка качество коррекционно-развивающей работы с воспитанниками, имеющими трудности усвоения программного материала.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b="1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u="sng" dirty="0" smtClean="0">
                <a:latin typeface="Times New Roman" pitchFamily="18" charset="0"/>
                <a:cs typeface="Times New Roman" pitchFamily="18" charset="0"/>
              </a:rPr>
              <a:t>Задачи мониторинга: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-определить уровень 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сформированности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фонетико-фонематической, лексико-грамматической сторон речи, связной речи ребенка на начало и конец учебного года;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-уточнить структуру дефекта путем качественного и количественного анализа степени выраженности нарушений разных сторон речи (речевого профиля);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-сформулировать направления индивидуальной и подгрупповой коррекционной работы;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-скомплектовать группы детей на основе общности структуры нарушений речи;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-отследить динамику речевого развития ребенка и оценить эффективность коррекционно-педагогической работы за отчетный период.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-оценить влияние образовательного процесса, организуемого в дошкольном учреждении на развитие ребенка.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0" y="4962525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https://img0.liveinternet.ru/images/attach/c/8/104/805/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0" y="4860032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8640" y="251520"/>
            <a:ext cx="6525344" cy="8424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https://img0.liveinternet.ru/images/attach/c/8/104/805/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0" y="4860032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06" name="Rectangle 6"/>
          <p:cNvSpPr>
            <a:spLocks noChangeArrowheads="1"/>
          </p:cNvSpPr>
          <p:nvPr/>
        </p:nvSpPr>
        <p:spPr bwMode="auto">
          <a:xfrm>
            <a:off x="548680" y="582139"/>
            <a:ext cx="6048672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Прослеживается тенденция высокого уровня по разделам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-«Звукопроизношение» с 0% до 73%;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-«Фонематические процессы» с 0% до 70%;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-«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Лексико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– грамматические категории » с 6% до 84%;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-«Словарь» с 10% до 70%;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-«Связная речь» с 7% до 70%;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Анализ результатов логопедической коррекции показал следующую динамику речевого развития каждого ребенка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что в процессе регулярного систематического проведения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коррекционно-развивающих занятий, использования разнообразных методов и способов сформировались все компоненты речи. В целом уровень речевого развития детей стабилен, что подтверждают результаты мониторинга. Дети к концу обучения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достаточно хорошо владеют устной речью, могут выражать свои мысли и желания, проявляют предпосылки грамотности, легко выделяют звуки в словах. Задавая вопросы взрослым и сверстникам, дети интересуются причинно-следственными связями, пытаются самостоятельно придумывать объяснения явлениям природы и поступкам людей.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Рекомендации: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Осуществлять более тесную связь с родителями через проведение индивидуальных и подгрупповых консультаций, поскольку общая осведомленность детей, их словарный запас, грамматические представления во многом зависят от ближайшего окружения.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07" name="Rectangle 7"/>
          <p:cNvSpPr>
            <a:spLocks noChangeArrowheads="1"/>
          </p:cNvSpPr>
          <p:nvPr/>
        </p:nvSpPr>
        <p:spPr bwMode="auto">
          <a:xfrm>
            <a:off x="0" y="5038725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08" name="Rectangle 8"/>
          <p:cNvSpPr>
            <a:spLocks noChangeArrowheads="1"/>
          </p:cNvSpPr>
          <p:nvPr/>
        </p:nvSpPr>
        <p:spPr bwMode="auto">
          <a:xfrm>
            <a:off x="0" y="6281537"/>
            <a:ext cx="6858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38250" algn="l"/>
              </a:tabLst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https://img0.liveinternet.ru/images/attach/c/8/104/805/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2656" y="323528"/>
            <a:ext cx="6336704" cy="8280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img0.liveinternet.ru/images/attach/c/8/104/805/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656" y="179512"/>
            <a:ext cx="6182444" cy="8784976"/>
          </a:xfrm>
        </p:spPr>
        <p:txBody>
          <a:bodyPr>
            <a:normAutofit fontScale="90000"/>
          </a:bodyPr>
          <a:lstStyle/>
          <a:p>
            <a:pPr algn="l"/>
            <a:r>
              <a:rPr lang="ru-RU" sz="3100" b="1" i="1" dirty="0" smtClean="0">
                <a:latin typeface="Times New Roman" pitchFamily="18" charset="0"/>
                <a:cs typeface="Times New Roman" pitchFamily="18" charset="0"/>
              </a:rPr>
              <a:t>Анкета для родителей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Уважаемые родители!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Нам важно знать ваше отношение к познавательно-исследовательской деятельности детей.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Подчеркните один из вариантов ответов или ответьте на предложенный вопрос.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1. Часто ли Ваш ребенок задает вопросы?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(Да / Нет / Никогда)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2. Как Вы на них реагируете?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а) стараюсь доступно рассказать ребенку все, что знаю;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б) отвечаю первое, что приходит в голову;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в) говорю, что у меня нет времени.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3. В чем проявляется исследовательская активность Вашего ребенка?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а) предпочитает самостоятельно исследовать окружающие его предметы;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б) любит узнавать новое из разных источников (просмотр телевизионных передач, чтение детских энциклопедий, рассказы взрослых).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в) редко проявляет исследовательскую активность.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4. С какими предметами и материалами любит экспериментировать Ваш ребенок?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5. Как Вы думаете, нужно ли проводить элементарные опыты или занятия по экспериментированию в детском саду?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ДА НЕТ (нужное подчеркнуть)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6. Как вы поддерживаете интерес ребенка к экспериментированию?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7. Нужна ли Вам консультационная помощь по организации детского экспериментирования в домашних условиях? ДА НЕТ (нужное подчеркнуть).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Благодарим Вас за сотрудничество!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img0.liveinternet.ru/images/attach/c/8/104/805/104805112_5111852_Gigiena11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67742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Общие сведения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2656" y="971600"/>
            <a:ext cx="626469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342900" algn="l"/>
              </a:tabLst>
            </a:pPr>
            <a:endParaRPr lang="ru-RU" b="1" dirty="0" smtClean="0"/>
          </a:p>
          <a:p>
            <a:pPr algn="ctr">
              <a:tabLst>
                <a:tab pos="342900" algn="l"/>
              </a:tabLst>
            </a:pPr>
            <a:endParaRPr lang="ru-RU" b="1" dirty="0" smtClean="0"/>
          </a:p>
          <a:p>
            <a:pPr algn="ctr">
              <a:tabLst>
                <a:tab pos="342900" algn="l"/>
              </a:tabLst>
            </a:pPr>
            <a:r>
              <a:rPr lang="ru-RU" b="1" dirty="0" smtClean="0"/>
              <a:t>Фамилия, имя, отчество:</a:t>
            </a:r>
            <a:r>
              <a:rPr lang="ru-RU" dirty="0" smtClean="0"/>
              <a:t> Ходжаева Милана </a:t>
            </a:r>
            <a:r>
              <a:rPr lang="ru-RU" dirty="0" err="1" smtClean="0"/>
              <a:t>Низамиевна</a:t>
            </a:r>
            <a:endParaRPr lang="ru-RU" dirty="0" smtClean="0"/>
          </a:p>
          <a:p>
            <a:pPr algn="ctr">
              <a:tabLst>
                <a:tab pos="342900" algn="l"/>
              </a:tabLst>
            </a:pPr>
            <a:r>
              <a:rPr lang="ru-RU" b="1" dirty="0" smtClean="0"/>
              <a:t>Дата рождения:</a:t>
            </a:r>
            <a:r>
              <a:rPr lang="ru-RU" dirty="0" smtClean="0"/>
              <a:t>  08.12.1992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г.р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/>
          </a:p>
          <a:p>
            <a:pPr algn="ctr">
              <a:tabLst>
                <a:tab pos="342900" algn="l"/>
              </a:tabLst>
            </a:pPr>
            <a:r>
              <a:rPr lang="ru-RU" b="1" dirty="0" smtClean="0"/>
              <a:t>Образование: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среднее, педагогическое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tabLst>
                <a:tab pos="342900" algn="l"/>
              </a:tabLst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«Государственное бюджетное  образовательное  учреждение среднего профессионального образования» Дербентский педагогический колледж    25.06.2013г.</a:t>
            </a:r>
          </a:p>
          <a:p>
            <a:pPr algn="ctr" eaLnBrk="0" hangingPunct="0">
              <a:tabLst>
                <a:tab pos="342900" algn="l"/>
              </a:tabLst>
            </a:pPr>
            <a:r>
              <a:rPr lang="ru-RU" b="1" dirty="0" smtClean="0"/>
              <a:t>Специальность: </a:t>
            </a:r>
            <a:r>
              <a:rPr lang="ru-RU" dirty="0" smtClean="0"/>
              <a:t>«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Начальное обучение</a:t>
            </a:r>
            <a:r>
              <a:rPr lang="ru-RU" dirty="0" smtClean="0"/>
              <a:t>»</a:t>
            </a:r>
            <a:br>
              <a:rPr lang="ru-RU" dirty="0" smtClean="0"/>
            </a:br>
            <a:r>
              <a:rPr lang="ru-RU" b="1" dirty="0" smtClean="0"/>
              <a:t>Квалификация:</a:t>
            </a:r>
            <a:r>
              <a:rPr lang="ru-RU" dirty="0" smtClean="0"/>
              <a:t>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учитель начальных классов с дополнительной подготовкой в области психологии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pPr algn="ctr" eaLnBrk="0" hangingPunct="0">
              <a:tabLst>
                <a:tab pos="342900" algn="l"/>
              </a:tabLst>
            </a:pPr>
            <a:r>
              <a:rPr lang="ru-RU" b="1" dirty="0" smtClean="0"/>
              <a:t>Образование:</a:t>
            </a:r>
            <a:r>
              <a:rPr lang="ru-RU" dirty="0" smtClean="0"/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Диплом о профессиональной переподготовке </a:t>
            </a:r>
          </a:p>
          <a:p>
            <a:pPr algn="ctr" eaLnBrk="0" hangingPunct="0">
              <a:tabLst>
                <a:tab pos="342900" algn="l"/>
              </a:tabLs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специальное (дефектологическое) образование</a:t>
            </a:r>
          </a:p>
          <a:p>
            <a:pPr algn="ctr" eaLnBrk="0" hangingPunct="0">
              <a:tabLst>
                <a:tab pos="342900" algn="l"/>
              </a:tabLs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22.06.2020г</a:t>
            </a:r>
          </a:p>
          <a:p>
            <a:pPr algn="ctr">
              <a:tabLst>
                <a:tab pos="342900" algn="l"/>
              </a:tabLst>
            </a:pPr>
            <a:r>
              <a:rPr lang="ru-RU" b="1" dirty="0" smtClean="0"/>
              <a:t>Специальность: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логопедия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Образовательное учреждение: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«Детский сад №1 «Улыбка»  села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Геджух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, Дербентского района, Республики Дагестан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Должность:</a:t>
            </a:r>
            <a:r>
              <a:rPr lang="ru-RU" dirty="0" smtClean="0"/>
              <a:t>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Логопед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Стаж: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общий: 7 лет;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педагогический</a:t>
            </a:r>
            <a:r>
              <a:rPr lang="ru-RU" dirty="0" smtClean="0"/>
              <a:t>: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7лет;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в данном учреждении</a:t>
            </a:r>
            <a:r>
              <a:rPr lang="ru-RU" dirty="0" smtClean="0"/>
              <a:t>: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7лет.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>
              <a:tabLst>
                <a:tab pos="342900" algn="l"/>
              </a:tabLst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86" name="AutoShape 2" descr="https://apf.mail.ru/cgi-bin/readmsg?id=16152887201998120174;0;5&amp;exif=1&amp;af_preview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img0.liveinternet.ru/images/attach/c/8/104/805/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2736" y="179512"/>
            <a:ext cx="5030316" cy="36004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Уголок экспериментирования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 descr="C:\Users\Admin\Desktop\фотки к аттестации\IMG_20190429_15544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88640" y="683568"/>
            <a:ext cx="2862318" cy="3816424"/>
          </a:xfrm>
          <a:prstGeom prst="rect">
            <a:avLst/>
          </a:prstGeom>
          <a:noFill/>
        </p:spPr>
      </p:pic>
      <p:pic>
        <p:nvPicPr>
          <p:cNvPr id="5" name="Picture 4" descr="C:\Users\Admin\Desktop\фотки к аттестации\IMG_20190429_155457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573016" y="659565"/>
            <a:ext cx="2880320" cy="3840427"/>
          </a:xfrm>
          <a:prstGeom prst="rect">
            <a:avLst/>
          </a:prstGeom>
          <a:noFill/>
        </p:spPr>
      </p:pic>
      <p:pic>
        <p:nvPicPr>
          <p:cNvPr id="6" name="Picture 3" descr="C:\Users\Admin\Desktop\фотки к аттестации\IMG_20190429_155449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772816" y="4644008"/>
            <a:ext cx="3241830" cy="43224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img0.liveinternet.ru/images/attach/c/8/104/805/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Планирование работы с родителями воспитанников – первый шаг на пути построения эффективного взаимодействия.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Используя разнообразные формы вовлечения родителей в жизнь детского коллектива, стараюсь добиться  единства.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2736" y="1979712"/>
            <a:ext cx="4824536" cy="439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https://img0.liveinternet.ru/images/attach/c/8/104/805/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0688" y="539551"/>
            <a:ext cx="5616624" cy="432048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0419" name="Picture 3" descr="C:\Users\Икрам\Downloads\Новая папка (2)\PHOTO-2021-03-09-14-53-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92896" y="5148064"/>
            <a:ext cx="3816424" cy="33843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107505"/>
            <a:ext cx="5866978" cy="864095"/>
          </a:xfrm>
        </p:spPr>
        <p:txBody>
          <a:bodyPr/>
          <a:lstStyle/>
          <a:p>
            <a:r>
              <a:rPr lang="ru-RU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Фотогалерея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2656" y="1475656"/>
            <a:ext cx="3024336" cy="36724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9395" name="Picture 3" descr="C:\Users\Икрам\Downloads\Новая папка (2)\PHOTO-2021-03-09-14-53-02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96752" y="5436096"/>
            <a:ext cx="4907345" cy="33843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939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3016" y="1547664"/>
            <a:ext cx="2996505" cy="3600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1052736" y="683568"/>
            <a:ext cx="4868713" cy="40812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44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24744" y="5148064"/>
            <a:ext cx="4752528" cy="38164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6712" y="323528"/>
            <a:ext cx="4968552" cy="40950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24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40768" y="4788024"/>
            <a:ext cx="4824536" cy="41294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pic>
        <p:nvPicPr>
          <p:cNvPr id="63490" name="Picture 2" descr="C:\Users\Икрам\Downloads\Новая папка (2)\cd665336-aead-4659-a80c-ed63d8d6cd8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4704" y="611560"/>
            <a:ext cx="3888432" cy="38174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3491" name="Picture 3" descr="C:\Users\Икрам\Downloads\Новая папка (2)\d66dcd99-7c60-4b09-b676-ef02d0a82ee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56792" y="4716016"/>
            <a:ext cx="4608512" cy="41764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8720" y="3275856"/>
            <a:ext cx="5112568" cy="43924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342900" y="755576"/>
            <a:ext cx="6172200" cy="1440160"/>
          </a:xfrm>
        </p:spPr>
        <p:txBody>
          <a:bodyPr>
            <a:normAutofit fontScale="90000"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Следующий принцип в моей работе: 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«Не позволять ребёнку оставаться без дела». 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Я считаю, что интересы ребёнка нужно развивать, стимулировать его к занятости.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pic>
        <p:nvPicPr>
          <p:cNvPr id="593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6712" y="323528"/>
            <a:ext cx="4608512" cy="41895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icture 2" descr="C:\Users\Икрам\Desktop\Милана\Новая папка\DSC_059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72816" y="4788024"/>
            <a:ext cx="4464496" cy="34563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pic>
        <p:nvPicPr>
          <p:cNvPr id="2050" name="Picture 2" descr="C:\Users\Икрам\Desktop\Милана\Новая папка\DSC_06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0648" y="467546"/>
            <a:ext cx="5688632" cy="41847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2" name="Picture 4" descr="D:\фото\Новая папка\DSC_059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680" y="4932040"/>
            <a:ext cx="5472608" cy="38608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https://img0.liveinternet.ru/images/attach/c/8/104/805/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80" y="395537"/>
            <a:ext cx="5904656" cy="40324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9937" name="Picture 1" descr="C:\Users\Икрам\Pictures\2021-03-05\0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2" y="4644008"/>
            <a:ext cx="6053744" cy="40324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8169" y="-29041"/>
            <a:ext cx="6858000" cy="9144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48680" y="323528"/>
            <a:ext cx="5904656" cy="76944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7030A0"/>
                </a:solidFill>
                <a:cs typeface="Times New Roman" pitchFamily="18" charset="0"/>
              </a:rPr>
              <a:t>Мое творчество</a:t>
            </a:r>
            <a:endParaRPr lang="ru-RU" sz="4400" dirty="0">
              <a:solidFill>
                <a:srgbClr val="7030A0"/>
              </a:solidFill>
              <a:cs typeface="Times New Roman" pitchFamily="18" charset="0"/>
            </a:endParaRPr>
          </a:p>
        </p:txBody>
      </p:sp>
      <p:pic>
        <p:nvPicPr>
          <p:cNvPr id="65541" name="Picture 5" descr="D:\ФОТКИ\все из телефона\IMG_20180508_07362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789040" y="1403648"/>
            <a:ext cx="2808312" cy="37444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5542" name="Picture 6" descr="D:\ФОТКИ\все из телефона\IMG_20180121_211508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48680" y="1547664"/>
            <a:ext cx="2888940" cy="38519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4" descr="C:\Users\Admin\Desktop\IMG_20181219_07490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789040" y="5748499"/>
            <a:ext cx="2816932" cy="2999964"/>
          </a:xfrm>
          <a:prstGeom prst="rect">
            <a:avLst/>
          </a:prstGeom>
          <a:noFill/>
        </p:spPr>
      </p:pic>
      <p:pic>
        <p:nvPicPr>
          <p:cNvPr id="10" name="Picture 4" descr="C:\Users\Admin\Desktop\IMG-20191230-WA0015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32656" y="5854278"/>
            <a:ext cx="2780928" cy="28941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g0.liveinternet.ru/images/attach/c/8/104/805/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226078"/>
          </a:xfrm>
          <a:prstGeom prst="rect">
            <a:avLst/>
          </a:prstGeom>
          <a:noFill/>
        </p:spPr>
      </p:pic>
      <p:pic>
        <p:nvPicPr>
          <p:cNvPr id="3891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0648" y="3707904"/>
            <a:ext cx="6309320" cy="45365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404664" y="467544"/>
            <a:ext cx="633670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               КУРСЫ  ПОВЫШЕНИЯ   КВАЛИФИКАЦИИ</a:t>
            </a:r>
          </a:p>
          <a:p>
            <a:pPr algn="ctr"/>
            <a:endParaRPr lang="ru-RU" dirty="0" smtClean="0">
              <a:solidFill>
                <a:srgbClr val="FF0000"/>
              </a:solidFill>
            </a:endParaRP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Одним из важнейших аспектов моей деятельности считаю профессиональное саморазвитие, поэтому прохожу курсы повышения квалификации, посещаю обучающие семинары</a:t>
            </a:r>
          </a:p>
          <a:p>
            <a:pPr algn="ctr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Курсы повышения квалификации. Учреждение дополнительного профессионального образования Республики «Махачкалинский  центр повышения квалификации» по дополнительной  профессиональной программе « Современные образовательные технологии в работе логопеда»</a:t>
            </a:r>
          </a:p>
          <a:p>
            <a:pPr algn="ctr"/>
            <a:endParaRPr lang="ru-RU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img0.liveinternet.ru/images/attach/c/8/104/805/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pic>
        <p:nvPicPr>
          <p:cNvPr id="5" name="Рисунок 4" descr="006.jpg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332656" y="1043608"/>
            <a:ext cx="6192688" cy="75534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10436" cy="677424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Являюсь слушателем курса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вебинаров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https://img0.liveinternet.ru/images/attach/c/8/104/805/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pic>
        <p:nvPicPr>
          <p:cNvPr id="36865" name="Picture 1" descr="C:\Users\Икрам\Pictures\2021-03-10\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672" y="683568"/>
            <a:ext cx="2952328" cy="38884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6866" name="Picture 2" descr="C:\Users\Икрам\Pictures\2021-03-10\0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89040" y="683568"/>
            <a:ext cx="2888500" cy="38164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6867" name="Picture 3" descr="C:\Users\Икрам\Pictures\2021-03-10\00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32856" y="4932040"/>
            <a:ext cx="3024335" cy="40324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https://img0.liveinternet.ru/images/attach/c/8/104/805/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pic>
        <p:nvPicPr>
          <p:cNvPr id="35841" name="Picture 1" descr="C:\Users\Икрам\Downloads\attachment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4664" y="395536"/>
            <a:ext cx="6042218" cy="85468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https://img0.liveinternet.ru/images/attach/c/8/104/805/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404664" y="190182"/>
            <a:ext cx="6120680" cy="8063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Эссе.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Ходжаева Милана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Низамиевна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- учитель-логопед 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Меня всегда привлекала творческая профессия и работа с детьми.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Окончательно утвердилась я в своей профессии только тогда, когда сама стала мамой. Воспитывая своих детей, мне также приходилось применять свои знания, умения и оттачивать навыки, свои профессиональные качества.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Сегодня уже более 7 лет как я нахожусь в этой специальности.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День за днем, год за годом длится ответственная, увлекательная работа по устранению дефектов речи. Чем больше осваиваешь это ремесло, чем глубже погружаешься в этот мир дефектологии, тем разносторонней открывается этот мир интересной и трудной работы логопеда.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каждым годом все больше детей, которым нужна моя помощь как логопеда, в умении научить не только грамотно разговаривать, но и дать им уверенность в себе.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Добиваясь результатов по исправлению недостатков речи, преодолевая трудности вместе с ребенком и его семьей, каждый раз получаешь эмоциональный отклик и учишься чему-то новому.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когда наталкиваешься на препятствия, стремишься придумать, изобрести, открыть что-то новое и занимательное.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Именно за это я полюбила свою профессию: широту возможностей, преодоление вершин, новые открытия, блеск детских глаз, ребяческий смех, вера в себя.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Самое первое правило в моей работе: всегда принимать ребенка таким, какой он есть, видеть в нем хорошее, дать возможность поверить в свои силы.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Осознавая, что любой ребёнок достоин веры и любви, только после это я реализую цели и задачи, поставленные мной как учителем-логопедом.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https://img0.liveinternet.ru/images/attach/c/8/104/805/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252536"/>
            <a:ext cx="6858000" cy="9396536"/>
          </a:xfrm>
          <a:prstGeom prst="rect">
            <a:avLst/>
          </a:prstGeom>
          <a:noFill/>
        </p:spPr>
      </p:pic>
      <p:sp>
        <p:nvSpPr>
          <p:cNvPr id="5" name="Лента лицом вверх 4"/>
          <p:cNvSpPr/>
          <p:nvPr/>
        </p:nvSpPr>
        <p:spPr>
          <a:xfrm>
            <a:off x="0" y="251520"/>
            <a:ext cx="6858000" cy="914400"/>
          </a:xfrm>
          <a:prstGeom prst="ribbon2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</a:rPr>
              <a:t>Участие в открытых мероприятиях </a:t>
            </a:r>
          </a:p>
        </p:txBody>
      </p:sp>
      <p:sp>
        <p:nvSpPr>
          <p:cNvPr id="6" name="Волна 5"/>
          <p:cNvSpPr/>
          <p:nvPr/>
        </p:nvSpPr>
        <p:spPr>
          <a:xfrm>
            <a:off x="404664" y="7812360"/>
            <a:ext cx="1728192" cy="829816"/>
          </a:xfrm>
          <a:prstGeom prst="wave">
            <a:avLst>
              <a:gd name="adj1" fmla="val 12500"/>
              <a:gd name="adj2" fmla="val -469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20.06.2020г</a:t>
            </a:r>
            <a:endParaRPr lang="ru-RU" sz="1600" dirty="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 cstate="print"/>
          <a:srcRect r="6154" b="6819"/>
          <a:stretch>
            <a:fillRect/>
          </a:stretch>
        </p:blipFill>
        <p:spPr bwMode="auto">
          <a:xfrm>
            <a:off x="764704" y="1907704"/>
            <a:ext cx="3240360" cy="29523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2936" y="5004048"/>
            <a:ext cx="3460748" cy="37444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1232</TotalTime>
  <Words>1348</Words>
  <Application>Microsoft Office PowerPoint</Application>
  <PresentationFormat>Экран (4:3)</PresentationFormat>
  <Paragraphs>98</Paragraphs>
  <Slides>30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6" baseType="lpstr">
      <vt:lpstr>Arial</vt:lpstr>
      <vt:lpstr>Arial Black</vt:lpstr>
      <vt:lpstr>Calibri</vt:lpstr>
      <vt:lpstr>Times New Roman</vt:lpstr>
      <vt:lpstr>Wingdings</vt:lpstr>
      <vt:lpstr>Тема Office</vt:lpstr>
      <vt:lpstr>  МУНИЦИПАЛЬНОЕ  БЮДЖЕТНОЕ  ДОШКОЛЬНОЕ ОБРАЗОВАТЕЛЬНОЕ  УЧРЕЖДЕНИЕ  Д/С  №1  «УЛЫБКА» с.ГЕДЖУХ , ДЕРБЕНТСКОГО РАЙОНА  </vt:lpstr>
      <vt:lpstr>Общие сведения</vt:lpstr>
      <vt:lpstr>Презентация PowerPoint</vt:lpstr>
      <vt:lpstr>Презентация PowerPoint</vt:lpstr>
      <vt:lpstr>Являюсь слушателем курса вебинаров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задачи и направления работы</vt:lpstr>
      <vt:lpstr> Формы организации работы: </vt:lpstr>
      <vt:lpstr>Презентация PowerPoint</vt:lpstr>
      <vt:lpstr>Используемые современные образовательные технологии</vt:lpstr>
      <vt:lpstr>Презентация PowerPoint</vt:lpstr>
      <vt:lpstr>Презентация PowerPoint</vt:lpstr>
      <vt:lpstr>Презентация PowerPoint</vt:lpstr>
      <vt:lpstr>Презентация PowerPoint</vt:lpstr>
      <vt:lpstr>Анкета для родителей  Уважаемые родители!  Нам важно знать ваше отношение к познавательно-исследовательской деятельности детей.  Подчеркните один из вариантов ответов или ответьте на предложенный вопрос.  1. Часто ли Ваш ребенок задает вопросы?  (Да / Нет / Никогда)  2. Как Вы на них реагируете? а) стараюсь доступно рассказать ребенку все, что знаю;  б) отвечаю первое, что приходит в голову;  в) говорю, что у меня нет времени.    3. В чем проявляется исследовательская активность Вашего ребенка?  а) предпочитает самостоятельно исследовать окружающие его предметы;  б) любит узнавать новое из разных источников (просмотр телевизионных передач, чтение детских энциклопедий, рассказы взрослых).  в) редко проявляет исследовательскую активность.   4. С какими предметами и материалами любит экспериментировать Ваш ребенок?      5. Как Вы думаете, нужно ли проводить элементарные опыты или занятия по экспериментированию в детском саду?  ДА НЕТ (нужное подчеркнуть)    6. Как вы поддерживаете интерес ребенка к экспериментированию?      7. Нужна ли Вам консультационная помощь по организации детского экспериментирования в домашних условиях? ДА НЕТ (нужное подчеркнуть).      Благодарим Вас за сотрудничество! </vt:lpstr>
      <vt:lpstr>Уголок экспериментирования</vt:lpstr>
      <vt:lpstr>Планирование работы с родителями воспитанников – первый шаг на пути построения эффективного взаимодействия.  Используя разнообразные формы вовлечения родителей в жизнь детского коллектива, стараюсь добиться  единства. </vt:lpstr>
      <vt:lpstr>Презентация PowerPoint</vt:lpstr>
      <vt:lpstr>Фотогалерея</vt:lpstr>
      <vt:lpstr>Презентация PowerPoint</vt:lpstr>
      <vt:lpstr>Презентация PowerPoint</vt:lpstr>
      <vt:lpstr>Презентация PowerPoint</vt:lpstr>
      <vt:lpstr>Следующий принцип в моей работе:  «Не позволять ребёнку оставаться без дела».  Я считаю, что интересы ребёнка нужно развивать, стимулировать его к занятости.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дошкольное образовательное учреждение центр развития ребенка детский сад №23 г.Орла</dc:title>
  <dc:creator>Admin</dc:creator>
  <cp:lastModifiedBy>mariyat0505@outlook.com</cp:lastModifiedBy>
  <cp:revision>145</cp:revision>
  <dcterms:created xsi:type="dcterms:W3CDTF">2019-05-02T06:49:16Z</dcterms:created>
  <dcterms:modified xsi:type="dcterms:W3CDTF">2021-03-11T20:11:17Z</dcterms:modified>
</cp:coreProperties>
</file>